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794a348732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794a348732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794a348732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794a348732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794a34873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794a34873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794a34873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794a34873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794a348732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794a348732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794a348732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794a348732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794a348732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794a348732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794a348732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794a348732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794a3487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794a3487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794a34873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794a34873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794a34873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794a34873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794a34873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794a34873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794a34873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794a34873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794a34873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794a34873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794a348732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794a348732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794a348732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794a348732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0.png"/><Relationship Id="rId10" Type="http://schemas.openxmlformats.org/officeDocument/2006/relationships/image" Target="../media/image17.png"/><Relationship Id="rId9"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png"/><Relationship Id="rId7" Type="http://schemas.openxmlformats.org/officeDocument/2006/relationships/image" Target="../media/image18.png"/><Relationship Id="rId8"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3.png"/><Relationship Id="rId4" Type="http://schemas.openxmlformats.org/officeDocument/2006/relationships/image" Target="../media/image25.png"/><Relationship Id="rId5" Type="http://schemas.openxmlformats.org/officeDocument/2006/relationships/image" Target="../media/image19.png"/><Relationship Id="rId6" Type="http://schemas.openxmlformats.org/officeDocument/2006/relationships/image" Target="../media/image34.png"/><Relationship Id="rId7" Type="http://schemas.openxmlformats.org/officeDocument/2006/relationships/image" Target="../media/image24.png"/><Relationship Id="rId8"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1.png"/><Relationship Id="rId4" Type="http://schemas.openxmlformats.org/officeDocument/2006/relationships/image" Target="../media/image22.png"/><Relationship Id="rId5" Type="http://schemas.openxmlformats.org/officeDocument/2006/relationships/image" Target="../media/image27.png"/><Relationship Id="rId6" Type="http://schemas.openxmlformats.org/officeDocument/2006/relationships/image" Target="../media/image21.png"/><Relationship Id="rId7"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29040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t>White Nose Syndrome; “No, not that scene from Scarface”</a:t>
            </a:r>
            <a:endParaRPr sz="4800"/>
          </a:p>
        </p:txBody>
      </p:sp>
      <p:sp>
        <p:nvSpPr>
          <p:cNvPr id="55" name="Google Shape;55;p13"/>
          <p:cNvSpPr txBox="1"/>
          <p:nvPr>
            <p:ph idx="1" type="subTitle"/>
          </p:nvPr>
        </p:nvSpPr>
        <p:spPr>
          <a:xfrm>
            <a:off x="407975" y="3449900"/>
            <a:ext cx="8424300" cy="60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Modeling Disease dynamics of White-Nose Syndrome in a Little Brown Bat (</a:t>
            </a:r>
            <a:r>
              <a:rPr i="1" lang="en"/>
              <a:t>Myotis lucifugus</a:t>
            </a:r>
            <a:r>
              <a:rPr lang="en"/>
              <a:t>) Metapopulation</a:t>
            </a:r>
            <a:endParaRPr i="1"/>
          </a:p>
        </p:txBody>
      </p:sp>
      <p:sp>
        <p:nvSpPr>
          <p:cNvPr id="56" name="Google Shape;56;p13"/>
          <p:cNvSpPr txBox="1"/>
          <p:nvPr/>
        </p:nvSpPr>
        <p:spPr>
          <a:xfrm>
            <a:off x="1066600" y="4752500"/>
            <a:ext cx="7338900" cy="85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EDWARD KONG, PRANAV SADANA, JOEY THOMPSON</a:t>
            </a:r>
            <a:endParaRPr/>
          </a:p>
        </p:txBody>
      </p:sp>
      <p:pic>
        <p:nvPicPr>
          <p:cNvPr id="57" name="Google Shape;57;p13"/>
          <p:cNvPicPr preferRelativeResize="0"/>
          <p:nvPr/>
        </p:nvPicPr>
        <p:blipFill>
          <a:blip r:embed="rId3">
            <a:alphaModFix/>
          </a:blip>
          <a:stretch>
            <a:fillRect/>
          </a:stretch>
        </p:blipFill>
        <p:spPr>
          <a:xfrm>
            <a:off x="311700" y="1693600"/>
            <a:ext cx="3327850" cy="1756300"/>
          </a:xfrm>
          <a:prstGeom prst="rect">
            <a:avLst/>
          </a:prstGeom>
          <a:noFill/>
          <a:ln>
            <a:noFill/>
          </a:ln>
        </p:spPr>
      </p:pic>
      <p:pic>
        <p:nvPicPr>
          <p:cNvPr id="58" name="Google Shape;58;p13"/>
          <p:cNvPicPr preferRelativeResize="0"/>
          <p:nvPr/>
        </p:nvPicPr>
        <p:blipFill>
          <a:blip r:embed="rId4">
            <a:alphaModFix/>
          </a:blip>
          <a:stretch>
            <a:fillRect/>
          </a:stretch>
        </p:blipFill>
        <p:spPr>
          <a:xfrm>
            <a:off x="3722264" y="1791588"/>
            <a:ext cx="1699469" cy="1628925"/>
          </a:xfrm>
          <a:prstGeom prst="rect">
            <a:avLst/>
          </a:prstGeom>
          <a:noFill/>
          <a:ln>
            <a:noFill/>
          </a:ln>
        </p:spPr>
      </p:pic>
      <p:pic>
        <p:nvPicPr>
          <p:cNvPr id="59" name="Google Shape;59;p13"/>
          <p:cNvPicPr preferRelativeResize="0"/>
          <p:nvPr/>
        </p:nvPicPr>
        <p:blipFill>
          <a:blip r:embed="rId5">
            <a:alphaModFix/>
          </a:blip>
          <a:stretch>
            <a:fillRect/>
          </a:stretch>
        </p:blipFill>
        <p:spPr>
          <a:xfrm>
            <a:off x="5504451" y="1632425"/>
            <a:ext cx="3327850" cy="19472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Effects of </a:t>
            </a:r>
            <a:r>
              <a:rPr i="1" lang="en" sz="2700"/>
              <a:t>P. destructans</a:t>
            </a:r>
            <a:r>
              <a:rPr lang="en" sz="2700"/>
              <a:t> on an initial small population</a:t>
            </a:r>
            <a:endParaRPr sz="2700"/>
          </a:p>
        </p:txBody>
      </p:sp>
      <p:sp>
        <p:nvSpPr>
          <p:cNvPr id="122" name="Google Shape;122;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3" name="Google Shape;123;p22"/>
          <p:cNvPicPr preferRelativeResize="0"/>
          <p:nvPr/>
        </p:nvPicPr>
        <p:blipFill>
          <a:blip r:embed="rId3">
            <a:alphaModFix/>
          </a:blip>
          <a:stretch>
            <a:fillRect/>
          </a:stretch>
        </p:blipFill>
        <p:spPr>
          <a:xfrm>
            <a:off x="0" y="572700"/>
            <a:ext cx="9144000" cy="45708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Strength of our model</a:t>
            </a:r>
            <a:endParaRPr/>
          </a:p>
        </p:txBody>
      </p:sp>
      <p:sp>
        <p:nvSpPr>
          <p:cNvPr id="129" name="Google Shape;129;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-Highlighted significance of migratory rates on transmission of </a:t>
            </a:r>
            <a:r>
              <a:rPr i="1" lang="en"/>
              <a:t>P. destructans</a:t>
            </a:r>
            <a:r>
              <a:rPr lang="en"/>
              <a:t> across different caves </a:t>
            </a:r>
            <a:endParaRPr/>
          </a:p>
          <a:p>
            <a:pPr indent="0" lvl="0" marL="0" rtl="0" algn="l">
              <a:spcBef>
                <a:spcPts val="1600"/>
              </a:spcBef>
              <a:spcAft>
                <a:spcPts val="0"/>
              </a:spcAft>
              <a:buNone/>
            </a:pPr>
            <a:r>
              <a:rPr lang="en"/>
              <a:t>-Since </a:t>
            </a:r>
            <a:r>
              <a:rPr i="1" lang="en"/>
              <a:t>P. destructans</a:t>
            </a:r>
            <a:r>
              <a:rPr lang="en"/>
              <a:t> is a generalist pathogen, this result from our sensitivity analysis shows that further studies on the migratory patterns, rates bat populations that are more resistant to the fungus are required to help understand the overall transmission of </a:t>
            </a:r>
            <a:r>
              <a:rPr i="1" lang="en"/>
              <a:t>P. destructans</a:t>
            </a:r>
            <a:r>
              <a:rPr lang="en"/>
              <a:t> across North America </a:t>
            </a:r>
            <a:endParaRPr/>
          </a:p>
          <a:p>
            <a:pPr indent="0" lvl="0" marL="0" rtl="0" algn="l">
              <a:spcBef>
                <a:spcPts val="1600"/>
              </a:spcBef>
              <a:spcAft>
                <a:spcPts val="1600"/>
              </a:spcAft>
              <a:buNone/>
            </a:pPr>
            <a:r>
              <a:rPr lang="en"/>
              <a:t>-Resistant bat populations may involuntarily act as vectors that could introduce the fungus to other populations of bats that are not as resistant to </a:t>
            </a:r>
            <a:r>
              <a:rPr i="1" lang="en"/>
              <a:t>P. destructans</a:t>
            </a:r>
            <a:r>
              <a:rPr lang="en"/>
              <a:t> since bats do roost in the same caves as other species of bats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pic>
        <p:nvPicPr>
          <p:cNvPr id="134" name="Google Shape;134;p24"/>
          <p:cNvPicPr preferRelativeResize="0"/>
          <p:nvPr/>
        </p:nvPicPr>
        <p:blipFill>
          <a:blip r:embed="rId3">
            <a:alphaModFix/>
          </a:blip>
          <a:stretch>
            <a:fillRect/>
          </a:stretch>
        </p:blipFill>
        <p:spPr>
          <a:xfrm>
            <a:off x="956850" y="1718325"/>
            <a:ext cx="2289475" cy="446727"/>
          </a:xfrm>
          <a:prstGeom prst="rect">
            <a:avLst/>
          </a:prstGeom>
          <a:noFill/>
          <a:ln>
            <a:noFill/>
          </a:ln>
        </p:spPr>
      </p:pic>
      <p:sp>
        <p:nvSpPr>
          <p:cNvPr id="135" name="Google Shape;135;p24"/>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factors that were not considered in our model </a:t>
            </a:r>
            <a:endParaRPr/>
          </a:p>
        </p:txBody>
      </p:sp>
      <p:sp>
        <p:nvSpPr>
          <p:cNvPr id="136" name="Google Shape;136;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b="1" lang="en"/>
              <a:t>Sex Ratios of Migrants (Young Adult Bats)</a:t>
            </a:r>
            <a:endParaRPr b="1"/>
          </a:p>
        </p:txBody>
      </p:sp>
      <p:pic>
        <p:nvPicPr>
          <p:cNvPr id="137" name="Google Shape;137;p24"/>
          <p:cNvPicPr preferRelativeResize="0"/>
          <p:nvPr/>
        </p:nvPicPr>
        <p:blipFill>
          <a:blip r:embed="rId4">
            <a:alphaModFix/>
          </a:blip>
          <a:stretch>
            <a:fillRect/>
          </a:stretch>
        </p:blipFill>
        <p:spPr>
          <a:xfrm>
            <a:off x="4758263" y="1718325"/>
            <a:ext cx="818050" cy="1066325"/>
          </a:xfrm>
          <a:prstGeom prst="rect">
            <a:avLst/>
          </a:prstGeom>
          <a:noFill/>
          <a:ln>
            <a:noFill/>
          </a:ln>
        </p:spPr>
      </p:pic>
      <p:pic>
        <p:nvPicPr>
          <p:cNvPr id="138" name="Google Shape;138;p24"/>
          <p:cNvPicPr preferRelativeResize="0"/>
          <p:nvPr/>
        </p:nvPicPr>
        <p:blipFill>
          <a:blip r:embed="rId5">
            <a:alphaModFix/>
          </a:blip>
          <a:stretch>
            <a:fillRect/>
          </a:stretch>
        </p:blipFill>
        <p:spPr>
          <a:xfrm>
            <a:off x="0" y="2086650"/>
            <a:ext cx="4516253" cy="3056848"/>
          </a:xfrm>
          <a:prstGeom prst="rect">
            <a:avLst/>
          </a:prstGeom>
          <a:noFill/>
          <a:ln>
            <a:noFill/>
          </a:ln>
        </p:spPr>
      </p:pic>
      <p:pic>
        <p:nvPicPr>
          <p:cNvPr id="139" name="Google Shape;139;p24"/>
          <p:cNvPicPr preferRelativeResize="0"/>
          <p:nvPr/>
        </p:nvPicPr>
        <p:blipFill>
          <a:blip r:embed="rId6">
            <a:alphaModFix/>
          </a:blip>
          <a:stretch>
            <a:fillRect/>
          </a:stretch>
        </p:blipFill>
        <p:spPr>
          <a:xfrm>
            <a:off x="4787463" y="3105975"/>
            <a:ext cx="903425" cy="1396350"/>
          </a:xfrm>
          <a:prstGeom prst="rect">
            <a:avLst/>
          </a:prstGeom>
          <a:noFill/>
          <a:ln>
            <a:noFill/>
          </a:ln>
        </p:spPr>
      </p:pic>
      <p:pic>
        <p:nvPicPr>
          <p:cNvPr id="140" name="Google Shape;140;p24"/>
          <p:cNvPicPr preferRelativeResize="0"/>
          <p:nvPr/>
        </p:nvPicPr>
        <p:blipFill>
          <a:blip r:embed="rId7">
            <a:alphaModFix/>
          </a:blip>
          <a:stretch>
            <a:fillRect/>
          </a:stretch>
        </p:blipFill>
        <p:spPr>
          <a:xfrm>
            <a:off x="3686850" y="2413750"/>
            <a:ext cx="986500" cy="893850"/>
          </a:xfrm>
          <a:prstGeom prst="rect">
            <a:avLst/>
          </a:prstGeom>
          <a:noFill/>
          <a:ln>
            <a:noFill/>
          </a:ln>
        </p:spPr>
      </p:pic>
      <p:pic>
        <p:nvPicPr>
          <p:cNvPr id="141" name="Google Shape;141;p24"/>
          <p:cNvPicPr preferRelativeResize="0"/>
          <p:nvPr/>
        </p:nvPicPr>
        <p:blipFill>
          <a:blip r:embed="rId8">
            <a:alphaModFix/>
          </a:blip>
          <a:stretch>
            <a:fillRect/>
          </a:stretch>
        </p:blipFill>
        <p:spPr>
          <a:xfrm>
            <a:off x="5690902" y="3194675"/>
            <a:ext cx="1867075" cy="1066325"/>
          </a:xfrm>
          <a:prstGeom prst="rect">
            <a:avLst/>
          </a:prstGeom>
          <a:noFill/>
          <a:ln>
            <a:noFill/>
          </a:ln>
        </p:spPr>
      </p:pic>
      <p:pic>
        <p:nvPicPr>
          <p:cNvPr id="142" name="Google Shape;142;p24"/>
          <p:cNvPicPr preferRelativeResize="0"/>
          <p:nvPr/>
        </p:nvPicPr>
        <p:blipFill>
          <a:blip r:embed="rId9">
            <a:alphaModFix/>
          </a:blip>
          <a:stretch>
            <a:fillRect/>
          </a:stretch>
        </p:blipFill>
        <p:spPr>
          <a:xfrm>
            <a:off x="7088250" y="1537800"/>
            <a:ext cx="2055747" cy="1656876"/>
          </a:xfrm>
          <a:prstGeom prst="rect">
            <a:avLst/>
          </a:prstGeom>
          <a:noFill/>
          <a:ln>
            <a:noFill/>
          </a:ln>
        </p:spPr>
      </p:pic>
      <p:pic>
        <p:nvPicPr>
          <p:cNvPr id="143" name="Google Shape;143;p24"/>
          <p:cNvPicPr preferRelativeResize="0"/>
          <p:nvPr/>
        </p:nvPicPr>
        <p:blipFill>
          <a:blip r:embed="rId10">
            <a:alphaModFix/>
          </a:blip>
          <a:stretch>
            <a:fillRect/>
          </a:stretch>
        </p:blipFill>
        <p:spPr>
          <a:xfrm>
            <a:off x="7370775" y="1017725"/>
            <a:ext cx="1679375" cy="446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5"/>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factors that were not considered in our model </a:t>
            </a:r>
            <a:endParaRPr/>
          </a:p>
        </p:txBody>
      </p:sp>
      <p:sp>
        <p:nvSpPr>
          <p:cNvPr id="149" name="Google Shape;149;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2. Caves as </a:t>
            </a:r>
            <a:r>
              <a:rPr b="1" lang="en"/>
              <a:t>Environmental</a:t>
            </a:r>
            <a:r>
              <a:rPr b="1" lang="en"/>
              <a:t> Reservoirs of </a:t>
            </a:r>
            <a:r>
              <a:rPr b="1" i="1" lang="en"/>
              <a:t>P. destructans</a:t>
            </a:r>
            <a:endParaRPr b="1" i="1"/>
          </a:p>
        </p:txBody>
      </p:sp>
      <p:pic>
        <p:nvPicPr>
          <p:cNvPr id="150" name="Google Shape;150;p25"/>
          <p:cNvPicPr preferRelativeResize="0"/>
          <p:nvPr/>
        </p:nvPicPr>
        <p:blipFill>
          <a:blip r:embed="rId3">
            <a:alphaModFix/>
          </a:blip>
          <a:stretch>
            <a:fillRect/>
          </a:stretch>
        </p:blipFill>
        <p:spPr>
          <a:xfrm>
            <a:off x="0" y="1647575"/>
            <a:ext cx="4516253" cy="3495926"/>
          </a:xfrm>
          <a:prstGeom prst="rect">
            <a:avLst/>
          </a:prstGeom>
          <a:noFill/>
          <a:ln>
            <a:noFill/>
          </a:ln>
        </p:spPr>
      </p:pic>
      <p:pic>
        <p:nvPicPr>
          <p:cNvPr id="151" name="Google Shape;151;p25"/>
          <p:cNvPicPr preferRelativeResize="0"/>
          <p:nvPr/>
        </p:nvPicPr>
        <p:blipFill>
          <a:blip r:embed="rId4">
            <a:alphaModFix/>
          </a:blip>
          <a:stretch>
            <a:fillRect/>
          </a:stretch>
        </p:blipFill>
        <p:spPr>
          <a:xfrm>
            <a:off x="3658101" y="1647575"/>
            <a:ext cx="748650" cy="1651001"/>
          </a:xfrm>
          <a:prstGeom prst="rect">
            <a:avLst/>
          </a:prstGeom>
          <a:noFill/>
          <a:ln>
            <a:noFill/>
          </a:ln>
        </p:spPr>
      </p:pic>
      <p:pic>
        <p:nvPicPr>
          <p:cNvPr id="152" name="Google Shape;152;p25"/>
          <p:cNvPicPr preferRelativeResize="0"/>
          <p:nvPr/>
        </p:nvPicPr>
        <p:blipFill>
          <a:blip r:embed="rId5">
            <a:alphaModFix/>
          </a:blip>
          <a:stretch>
            <a:fillRect/>
          </a:stretch>
        </p:blipFill>
        <p:spPr>
          <a:xfrm>
            <a:off x="4406750" y="1795800"/>
            <a:ext cx="478775" cy="1354551"/>
          </a:xfrm>
          <a:prstGeom prst="rect">
            <a:avLst/>
          </a:prstGeom>
          <a:noFill/>
          <a:ln>
            <a:noFill/>
          </a:ln>
        </p:spPr>
      </p:pic>
      <p:pic>
        <p:nvPicPr>
          <p:cNvPr id="153" name="Google Shape;153;p25"/>
          <p:cNvPicPr preferRelativeResize="0"/>
          <p:nvPr/>
        </p:nvPicPr>
        <p:blipFill>
          <a:blip r:embed="rId6">
            <a:alphaModFix/>
          </a:blip>
          <a:stretch>
            <a:fillRect/>
          </a:stretch>
        </p:blipFill>
        <p:spPr>
          <a:xfrm>
            <a:off x="5026652" y="2481825"/>
            <a:ext cx="1268223" cy="1977275"/>
          </a:xfrm>
          <a:prstGeom prst="rect">
            <a:avLst/>
          </a:prstGeom>
          <a:noFill/>
          <a:ln>
            <a:noFill/>
          </a:ln>
        </p:spPr>
      </p:pic>
      <p:pic>
        <p:nvPicPr>
          <p:cNvPr id="154" name="Google Shape;154;p25"/>
          <p:cNvPicPr preferRelativeResize="0"/>
          <p:nvPr/>
        </p:nvPicPr>
        <p:blipFill>
          <a:blip r:embed="rId7">
            <a:alphaModFix/>
          </a:blip>
          <a:stretch>
            <a:fillRect/>
          </a:stretch>
        </p:blipFill>
        <p:spPr>
          <a:xfrm>
            <a:off x="6200825" y="3298563"/>
            <a:ext cx="827235" cy="572700"/>
          </a:xfrm>
          <a:prstGeom prst="rect">
            <a:avLst/>
          </a:prstGeom>
          <a:noFill/>
          <a:ln>
            <a:noFill/>
          </a:ln>
        </p:spPr>
      </p:pic>
      <p:pic>
        <p:nvPicPr>
          <p:cNvPr id="155" name="Google Shape;155;p25"/>
          <p:cNvPicPr preferRelativeResize="0"/>
          <p:nvPr/>
        </p:nvPicPr>
        <p:blipFill>
          <a:blip r:embed="rId8">
            <a:alphaModFix/>
          </a:blip>
          <a:stretch>
            <a:fillRect/>
          </a:stretch>
        </p:blipFill>
        <p:spPr>
          <a:xfrm>
            <a:off x="7028050" y="2040725"/>
            <a:ext cx="1804251" cy="285946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Conservation Ideas </a:t>
            </a:r>
            <a:r>
              <a:rPr lang="en"/>
              <a:t>proposed</a:t>
            </a:r>
            <a:r>
              <a:rPr lang="en"/>
              <a:t> by bat conservationists and mycologists</a:t>
            </a:r>
            <a:endParaRPr/>
          </a:p>
        </p:txBody>
      </p:sp>
      <p:sp>
        <p:nvSpPr>
          <p:cNvPr id="161" name="Google Shape;161;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Mixed Ideas on concept of Human Intervention</a:t>
            </a:r>
            <a:endParaRPr/>
          </a:p>
          <a:p>
            <a:pPr indent="0" lvl="0" marL="0" rtl="0" algn="l">
              <a:spcBef>
                <a:spcPts val="1600"/>
              </a:spcBef>
              <a:spcAft>
                <a:spcPts val="1600"/>
              </a:spcAft>
              <a:buNone/>
            </a:pPr>
            <a:r>
              <a:t/>
            </a:r>
            <a:endParaRPr/>
          </a:p>
        </p:txBody>
      </p:sp>
      <p:pic>
        <p:nvPicPr>
          <p:cNvPr id="162" name="Google Shape;162;p26"/>
          <p:cNvPicPr preferRelativeResize="0"/>
          <p:nvPr/>
        </p:nvPicPr>
        <p:blipFill>
          <a:blip r:embed="rId3">
            <a:alphaModFix/>
          </a:blip>
          <a:stretch>
            <a:fillRect/>
          </a:stretch>
        </p:blipFill>
        <p:spPr>
          <a:xfrm>
            <a:off x="311700" y="1732175"/>
            <a:ext cx="2681775" cy="2836701"/>
          </a:xfrm>
          <a:prstGeom prst="rect">
            <a:avLst/>
          </a:prstGeom>
          <a:noFill/>
          <a:ln>
            <a:noFill/>
          </a:ln>
        </p:spPr>
      </p:pic>
      <p:pic>
        <p:nvPicPr>
          <p:cNvPr id="163" name="Google Shape;163;p26"/>
          <p:cNvPicPr preferRelativeResize="0"/>
          <p:nvPr/>
        </p:nvPicPr>
        <p:blipFill>
          <a:blip r:embed="rId4">
            <a:alphaModFix/>
          </a:blip>
          <a:stretch>
            <a:fillRect/>
          </a:stretch>
        </p:blipFill>
        <p:spPr>
          <a:xfrm>
            <a:off x="3279450" y="2732350"/>
            <a:ext cx="1961700" cy="671575"/>
          </a:xfrm>
          <a:prstGeom prst="rect">
            <a:avLst/>
          </a:prstGeom>
          <a:noFill/>
          <a:ln>
            <a:noFill/>
          </a:ln>
        </p:spPr>
      </p:pic>
      <p:pic>
        <p:nvPicPr>
          <p:cNvPr id="164" name="Google Shape;164;p26"/>
          <p:cNvPicPr preferRelativeResize="0"/>
          <p:nvPr/>
        </p:nvPicPr>
        <p:blipFill>
          <a:blip r:embed="rId5">
            <a:alphaModFix/>
          </a:blip>
          <a:stretch>
            <a:fillRect/>
          </a:stretch>
        </p:blipFill>
        <p:spPr>
          <a:xfrm>
            <a:off x="5624625" y="1742575"/>
            <a:ext cx="3207675" cy="2236200"/>
          </a:xfrm>
          <a:prstGeom prst="rect">
            <a:avLst/>
          </a:prstGeom>
          <a:noFill/>
          <a:ln>
            <a:noFill/>
          </a:ln>
        </p:spPr>
      </p:pic>
      <p:pic>
        <p:nvPicPr>
          <p:cNvPr id="165" name="Google Shape;165;p26"/>
          <p:cNvPicPr preferRelativeResize="0"/>
          <p:nvPr/>
        </p:nvPicPr>
        <p:blipFill>
          <a:blip r:embed="rId6">
            <a:alphaModFix/>
          </a:blip>
          <a:stretch>
            <a:fillRect/>
          </a:stretch>
        </p:blipFill>
        <p:spPr>
          <a:xfrm>
            <a:off x="5902575" y="3978775"/>
            <a:ext cx="2929725" cy="977575"/>
          </a:xfrm>
          <a:prstGeom prst="rect">
            <a:avLst/>
          </a:prstGeom>
          <a:noFill/>
          <a:ln>
            <a:noFill/>
          </a:ln>
        </p:spPr>
      </p:pic>
      <p:pic>
        <p:nvPicPr>
          <p:cNvPr id="166" name="Google Shape;166;p26"/>
          <p:cNvPicPr preferRelativeResize="0"/>
          <p:nvPr/>
        </p:nvPicPr>
        <p:blipFill>
          <a:blip r:embed="rId7">
            <a:alphaModFix/>
          </a:blip>
          <a:stretch>
            <a:fillRect/>
          </a:stretch>
        </p:blipFill>
        <p:spPr>
          <a:xfrm>
            <a:off x="311700" y="4568875"/>
            <a:ext cx="2686468" cy="572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7"/>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proposal on conservation efforts of bats</a:t>
            </a:r>
            <a:endParaRPr/>
          </a:p>
        </p:txBody>
      </p:sp>
      <p:sp>
        <p:nvSpPr>
          <p:cNvPr id="172" name="Google Shape;172;p27"/>
          <p:cNvSpPr txBox="1"/>
          <p:nvPr>
            <p:ph idx="1" type="body"/>
          </p:nvPr>
        </p:nvSpPr>
        <p:spPr>
          <a:xfrm>
            <a:off x="311700" y="68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AutoNum type="arabicPeriod"/>
            </a:pPr>
            <a:r>
              <a:rPr lang="en" sz="2000"/>
              <a:t>Try not to disturb infected sites as much as possible</a:t>
            </a:r>
            <a:endParaRPr sz="2000"/>
          </a:p>
          <a:p>
            <a:pPr indent="-355600" lvl="0" marL="457200" rtl="0" algn="l">
              <a:spcBef>
                <a:spcPts val="0"/>
              </a:spcBef>
              <a:spcAft>
                <a:spcPts val="0"/>
              </a:spcAft>
              <a:buSzPts val="2000"/>
              <a:buAutoNum type="arabicPeriod"/>
            </a:pPr>
            <a:r>
              <a:rPr lang="en" sz="2000"/>
              <a:t>More research needed on the microclimates of caves; temperature may help slow down the growth of the cold-adapted fungus</a:t>
            </a:r>
            <a:endParaRPr sz="2000"/>
          </a:p>
        </p:txBody>
      </p:sp>
      <p:pic>
        <p:nvPicPr>
          <p:cNvPr id="173" name="Google Shape;173;p27"/>
          <p:cNvPicPr preferRelativeResize="0"/>
          <p:nvPr/>
        </p:nvPicPr>
        <p:blipFill>
          <a:blip r:embed="rId3">
            <a:alphaModFix/>
          </a:blip>
          <a:stretch>
            <a:fillRect/>
          </a:stretch>
        </p:blipFill>
        <p:spPr>
          <a:xfrm>
            <a:off x="0" y="2149375"/>
            <a:ext cx="9144000" cy="2994126"/>
          </a:xfrm>
          <a:prstGeom prst="rect">
            <a:avLst/>
          </a:prstGeom>
          <a:noFill/>
          <a:ln>
            <a:noFill/>
          </a:ln>
        </p:spPr>
      </p:pic>
      <p:pic>
        <p:nvPicPr>
          <p:cNvPr id="174" name="Google Shape;174;p27"/>
          <p:cNvPicPr preferRelativeResize="0"/>
          <p:nvPr/>
        </p:nvPicPr>
        <p:blipFill>
          <a:blip r:embed="rId4">
            <a:alphaModFix/>
          </a:blip>
          <a:stretch>
            <a:fillRect/>
          </a:stretch>
        </p:blipFill>
        <p:spPr>
          <a:xfrm>
            <a:off x="7036225" y="3576375"/>
            <a:ext cx="2027875" cy="1441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8"/>
          <p:cNvSpPr txBox="1"/>
          <p:nvPr>
            <p:ph type="ctrTitle"/>
          </p:nvPr>
        </p:nvSpPr>
        <p:spPr>
          <a:xfrm>
            <a:off x="311708" y="145022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 you for listening.</a:t>
            </a:r>
            <a:endParaRPr/>
          </a:p>
          <a:p>
            <a:pPr indent="0" lvl="0" marL="0" rtl="0" algn="ctr">
              <a:spcBef>
                <a:spcPts val="0"/>
              </a:spcBef>
              <a:spcAft>
                <a:spcPts val="0"/>
              </a:spcAft>
              <a:buNone/>
            </a:pPr>
            <a:r>
              <a:rPr lang="en"/>
              <a:t>Any Questions?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9"/>
          <p:cNvSpPr txBox="1"/>
          <p:nvPr>
            <p:ph idx="1" type="subTitle"/>
          </p:nvPr>
        </p:nvSpPr>
        <p:spPr>
          <a:xfrm>
            <a:off x="0" y="0"/>
            <a:ext cx="91440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Like with adaptive radiation, there’s always going to be niches ready for filling. </a:t>
            </a:r>
            <a:endParaRPr/>
          </a:p>
        </p:txBody>
      </p:sp>
      <p:pic>
        <p:nvPicPr>
          <p:cNvPr id="185" name="Google Shape;185;p29"/>
          <p:cNvPicPr preferRelativeResize="0"/>
          <p:nvPr/>
        </p:nvPicPr>
        <p:blipFill>
          <a:blip r:embed="rId3">
            <a:alphaModFix/>
          </a:blip>
          <a:stretch>
            <a:fillRect/>
          </a:stretch>
        </p:blipFill>
        <p:spPr>
          <a:xfrm>
            <a:off x="0" y="945000"/>
            <a:ext cx="9079800" cy="4198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White-nose Syndrome (WNS)</a:t>
            </a:r>
            <a:endParaRPr/>
          </a:p>
        </p:txBody>
      </p:sp>
      <p:sp>
        <p:nvSpPr>
          <p:cNvPr id="65" name="Google Shape;65;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solidFill>
                  <a:srgbClr val="000000"/>
                </a:solidFill>
              </a:rPr>
              <a:t>A fungal infection</a:t>
            </a:r>
            <a:r>
              <a:rPr lang="en"/>
              <a:t> (</a:t>
            </a:r>
            <a:r>
              <a:rPr lang="en">
                <a:solidFill>
                  <a:srgbClr val="222222"/>
                </a:solidFill>
                <a:highlight>
                  <a:srgbClr val="FFFFFF"/>
                </a:highlight>
              </a:rPr>
              <a:t>Pseudogymnoascus destructans)</a:t>
            </a:r>
            <a:endParaRPr>
              <a:solidFill>
                <a:srgbClr val="222222"/>
              </a:solidFill>
              <a:highlight>
                <a:srgbClr val="FFFFFF"/>
              </a:highlight>
            </a:endParaRPr>
          </a:p>
          <a:p>
            <a:pPr indent="-342900" lvl="0" marL="457200" rtl="0" algn="l">
              <a:spcBef>
                <a:spcPts val="0"/>
              </a:spcBef>
              <a:spcAft>
                <a:spcPts val="0"/>
              </a:spcAft>
              <a:buClr>
                <a:srgbClr val="222222"/>
              </a:buClr>
              <a:buSzPts val="1800"/>
              <a:buChar char="-"/>
            </a:pPr>
            <a:r>
              <a:rPr lang="en">
                <a:solidFill>
                  <a:srgbClr val="222222"/>
                </a:solidFill>
                <a:highlight>
                  <a:srgbClr val="FFFFFF"/>
                </a:highlight>
              </a:rPr>
              <a:t>First case in 2006</a:t>
            </a:r>
            <a:endParaRPr>
              <a:solidFill>
                <a:srgbClr val="222222"/>
              </a:solidFill>
              <a:highlight>
                <a:srgbClr val="FFFFFF"/>
              </a:highlight>
            </a:endParaRPr>
          </a:p>
          <a:p>
            <a:pPr indent="-342900" lvl="0" marL="457200" rtl="0" algn="l">
              <a:spcBef>
                <a:spcPts val="0"/>
              </a:spcBef>
              <a:spcAft>
                <a:spcPts val="0"/>
              </a:spcAft>
              <a:buClr>
                <a:srgbClr val="222222"/>
              </a:buClr>
              <a:buSzPts val="1800"/>
              <a:buChar char="-"/>
            </a:pPr>
            <a:r>
              <a:rPr lang="en">
                <a:solidFill>
                  <a:srgbClr val="222222"/>
                </a:solidFill>
                <a:highlight>
                  <a:srgbClr val="FFFFFF"/>
                </a:highlight>
              </a:rPr>
              <a:t>Grows on hairless areas of bats</a:t>
            </a:r>
            <a:endParaRPr>
              <a:solidFill>
                <a:srgbClr val="222222"/>
              </a:solidFill>
              <a:highlight>
                <a:srgbClr val="FFFFFF"/>
              </a:highlight>
            </a:endParaRPr>
          </a:p>
          <a:p>
            <a:pPr indent="-342900" lvl="0" marL="457200" rtl="0" algn="l">
              <a:spcBef>
                <a:spcPts val="0"/>
              </a:spcBef>
              <a:spcAft>
                <a:spcPts val="0"/>
              </a:spcAft>
              <a:buClr>
                <a:srgbClr val="222222"/>
              </a:buClr>
              <a:buSzPts val="1800"/>
              <a:buChar char="-"/>
            </a:pPr>
            <a:r>
              <a:rPr lang="en">
                <a:solidFill>
                  <a:srgbClr val="222222"/>
                </a:solidFill>
                <a:highlight>
                  <a:srgbClr val="FFFFFF"/>
                </a:highlight>
              </a:rPr>
              <a:t>Wakes bats from hibernation </a:t>
            </a:r>
            <a:endParaRPr>
              <a:solidFill>
                <a:srgbClr val="222222"/>
              </a:solidFill>
              <a:highlight>
                <a:srgbClr val="FFFFFF"/>
              </a:highlight>
            </a:endParaRPr>
          </a:p>
          <a:p>
            <a:pPr indent="-342900" lvl="0" marL="457200" rtl="0" algn="l">
              <a:spcBef>
                <a:spcPts val="0"/>
              </a:spcBef>
              <a:spcAft>
                <a:spcPts val="0"/>
              </a:spcAft>
              <a:buClr>
                <a:srgbClr val="222222"/>
              </a:buClr>
              <a:buSzPts val="1800"/>
              <a:buChar char="-"/>
            </a:pPr>
            <a:r>
              <a:rPr lang="en">
                <a:solidFill>
                  <a:srgbClr val="222222"/>
                </a:solidFill>
                <a:highlight>
                  <a:srgbClr val="FFFFFF"/>
                </a:highlight>
              </a:rPr>
              <a:t>Bats die due to lack of fat stores</a:t>
            </a:r>
            <a:endParaRPr>
              <a:solidFill>
                <a:srgbClr val="222222"/>
              </a:solidFill>
              <a:highlight>
                <a:srgbClr val="FFFFFF"/>
              </a:highlight>
            </a:endParaRPr>
          </a:p>
          <a:p>
            <a:pPr indent="-342900" lvl="0" marL="457200" rtl="0" algn="l">
              <a:spcBef>
                <a:spcPts val="0"/>
              </a:spcBef>
              <a:spcAft>
                <a:spcPts val="0"/>
              </a:spcAft>
              <a:buClr>
                <a:srgbClr val="222222"/>
              </a:buClr>
              <a:buSzPts val="1800"/>
              <a:buChar char="-"/>
            </a:pPr>
            <a:r>
              <a:rPr lang="en">
                <a:solidFill>
                  <a:srgbClr val="222222"/>
                </a:solidFill>
                <a:highlight>
                  <a:srgbClr val="FFFFFF"/>
                </a:highlight>
              </a:rPr>
              <a:t>90-100% mortality rate</a:t>
            </a:r>
            <a:endParaRPr>
              <a:solidFill>
                <a:srgbClr val="222222"/>
              </a:solidFill>
              <a:highlight>
                <a:srgbClr val="FFFFFF"/>
              </a:highlight>
            </a:endParaRPr>
          </a:p>
        </p:txBody>
      </p:sp>
      <p:pic>
        <p:nvPicPr>
          <p:cNvPr id="66" name="Google Shape;66;p14"/>
          <p:cNvPicPr preferRelativeResize="0"/>
          <p:nvPr/>
        </p:nvPicPr>
        <p:blipFill>
          <a:blip r:embed="rId3">
            <a:alphaModFix/>
          </a:blip>
          <a:stretch>
            <a:fillRect/>
          </a:stretch>
        </p:blipFill>
        <p:spPr>
          <a:xfrm>
            <a:off x="5524250" y="1846263"/>
            <a:ext cx="3048000" cy="2028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should we care? </a:t>
            </a:r>
            <a:endParaRPr/>
          </a:p>
        </p:txBody>
      </p:sp>
      <p:sp>
        <p:nvSpPr>
          <p:cNvPr id="72" name="Google Shape;72;p15"/>
          <p:cNvSpPr txBox="1"/>
          <p:nvPr>
            <p:ph idx="1" type="body"/>
          </p:nvPr>
        </p:nvSpPr>
        <p:spPr>
          <a:xfrm>
            <a:off x="311700" y="119492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Pollinators</a:t>
            </a:r>
            <a:endParaRPr/>
          </a:p>
          <a:p>
            <a:pPr indent="-342900" lvl="0" marL="457200" rtl="0" algn="l">
              <a:spcBef>
                <a:spcPts val="0"/>
              </a:spcBef>
              <a:spcAft>
                <a:spcPts val="0"/>
              </a:spcAft>
              <a:buSzPts val="1800"/>
              <a:buChar char="-"/>
            </a:pPr>
            <a:r>
              <a:rPr lang="en"/>
              <a:t>Seed dispersers </a:t>
            </a:r>
            <a:endParaRPr/>
          </a:p>
          <a:p>
            <a:pPr indent="-342900" lvl="0" marL="457200" rtl="0" algn="l">
              <a:spcBef>
                <a:spcPts val="0"/>
              </a:spcBef>
              <a:spcAft>
                <a:spcPts val="0"/>
              </a:spcAft>
              <a:buSzPts val="1800"/>
              <a:buChar char="-"/>
            </a:pPr>
            <a:r>
              <a:rPr lang="en"/>
              <a:t>Regulation of pests</a:t>
            </a:r>
            <a:endParaRPr/>
          </a:p>
          <a:p>
            <a:pPr indent="-342900" lvl="0" marL="457200" rtl="0" algn="l">
              <a:spcBef>
                <a:spcPts val="0"/>
              </a:spcBef>
              <a:spcAft>
                <a:spcPts val="0"/>
              </a:spcAft>
              <a:buSzPts val="1800"/>
              <a:buChar char="-"/>
            </a:pPr>
            <a:r>
              <a:rPr lang="en"/>
              <a:t>Promote biodiversity</a:t>
            </a:r>
            <a:endParaRPr/>
          </a:p>
          <a:p>
            <a:pPr indent="-342900" lvl="0" marL="457200" rtl="0" algn="l">
              <a:spcBef>
                <a:spcPts val="0"/>
              </a:spcBef>
              <a:spcAft>
                <a:spcPts val="0"/>
              </a:spcAft>
              <a:buSzPts val="1800"/>
              <a:buChar char="-"/>
            </a:pPr>
            <a:r>
              <a:rPr lang="en"/>
              <a:t> Indirect role in disease prevention</a:t>
            </a:r>
            <a:endParaRPr/>
          </a:p>
        </p:txBody>
      </p:sp>
      <p:pic>
        <p:nvPicPr>
          <p:cNvPr id="73" name="Google Shape;73;p15"/>
          <p:cNvPicPr preferRelativeResize="0"/>
          <p:nvPr/>
        </p:nvPicPr>
        <p:blipFill>
          <a:blip r:embed="rId3">
            <a:alphaModFix/>
          </a:blip>
          <a:stretch>
            <a:fillRect/>
          </a:stretch>
        </p:blipFill>
        <p:spPr>
          <a:xfrm>
            <a:off x="5741625" y="1017725"/>
            <a:ext cx="2429949" cy="1824250"/>
          </a:xfrm>
          <a:prstGeom prst="rect">
            <a:avLst/>
          </a:prstGeom>
          <a:noFill/>
          <a:ln>
            <a:noFill/>
          </a:ln>
        </p:spPr>
      </p:pic>
      <p:pic>
        <p:nvPicPr>
          <p:cNvPr id="74" name="Google Shape;74;p15"/>
          <p:cNvPicPr preferRelativeResize="0"/>
          <p:nvPr/>
        </p:nvPicPr>
        <p:blipFill>
          <a:blip r:embed="rId4">
            <a:alphaModFix/>
          </a:blip>
          <a:stretch>
            <a:fillRect/>
          </a:stretch>
        </p:blipFill>
        <p:spPr>
          <a:xfrm>
            <a:off x="6132200" y="3178525"/>
            <a:ext cx="1791775" cy="1929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Main S.I. Model for a Population</a:t>
            </a:r>
            <a:endParaRPr/>
          </a:p>
        </p:txBody>
      </p:sp>
      <p:sp>
        <p:nvSpPr>
          <p:cNvPr id="80" name="Google Shape;80;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1" name="Google Shape;81;p16"/>
          <p:cNvPicPr preferRelativeResize="0"/>
          <p:nvPr/>
        </p:nvPicPr>
        <p:blipFill>
          <a:blip r:embed="rId3">
            <a:alphaModFix/>
          </a:blip>
          <a:stretch>
            <a:fillRect/>
          </a:stretch>
        </p:blipFill>
        <p:spPr>
          <a:xfrm>
            <a:off x="1243123" y="725002"/>
            <a:ext cx="6247500" cy="3905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Metapopulation Model</a:t>
            </a:r>
            <a:endParaRPr/>
          </a:p>
        </p:txBody>
      </p:sp>
      <p:sp>
        <p:nvSpPr>
          <p:cNvPr id="87" name="Google Shape;87;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8" name="Google Shape;88;p17"/>
          <p:cNvPicPr preferRelativeResize="0"/>
          <p:nvPr/>
        </p:nvPicPr>
        <p:blipFill>
          <a:blip r:embed="rId3">
            <a:alphaModFix/>
          </a:blip>
          <a:stretch>
            <a:fillRect/>
          </a:stretch>
        </p:blipFill>
        <p:spPr>
          <a:xfrm>
            <a:off x="0" y="572700"/>
            <a:ext cx="9144000" cy="4570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8"/>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Parameter estimates</a:t>
            </a:r>
            <a:endParaRPr/>
          </a:p>
        </p:txBody>
      </p:sp>
      <p:sp>
        <p:nvSpPr>
          <p:cNvPr id="94" name="Google Shape;94;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5" name="Google Shape;95;p18"/>
          <p:cNvPicPr preferRelativeResize="0"/>
          <p:nvPr/>
        </p:nvPicPr>
        <p:blipFill>
          <a:blip r:embed="rId3">
            <a:alphaModFix/>
          </a:blip>
          <a:stretch>
            <a:fillRect/>
          </a:stretch>
        </p:blipFill>
        <p:spPr>
          <a:xfrm>
            <a:off x="155850" y="572709"/>
            <a:ext cx="8832301" cy="441499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9"/>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Sensitivity</a:t>
            </a:r>
            <a:r>
              <a:rPr lang="en"/>
              <a:t> analysis of Beta (Contact rate)</a:t>
            </a:r>
            <a:endParaRPr/>
          </a:p>
        </p:txBody>
      </p:sp>
      <p:sp>
        <p:nvSpPr>
          <p:cNvPr id="101" name="Google Shape;101;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2" name="Google Shape;102;p19"/>
          <p:cNvPicPr preferRelativeResize="0"/>
          <p:nvPr/>
        </p:nvPicPr>
        <p:blipFill>
          <a:blip r:embed="rId3">
            <a:alphaModFix/>
          </a:blip>
          <a:stretch>
            <a:fillRect/>
          </a:stretch>
        </p:blipFill>
        <p:spPr>
          <a:xfrm>
            <a:off x="0" y="572700"/>
            <a:ext cx="9144000" cy="4570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Sensitivity analysis of mu (Migratory rate)</a:t>
            </a:r>
            <a:endParaRPr/>
          </a:p>
        </p:txBody>
      </p:sp>
      <p:sp>
        <p:nvSpPr>
          <p:cNvPr id="108" name="Google Shape;108;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9" name="Google Shape;109;p20"/>
          <p:cNvPicPr preferRelativeResize="0"/>
          <p:nvPr/>
        </p:nvPicPr>
        <p:blipFill>
          <a:blip r:embed="rId3">
            <a:alphaModFix/>
          </a:blip>
          <a:stretch>
            <a:fillRect/>
          </a:stretch>
        </p:blipFill>
        <p:spPr>
          <a:xfrm>
            <a:off x="0" y="572700"/>
            <a:ext cx="9144001" cy="4570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Effects of </a:t>
            </a:r>
            <a:r>
              <a:rPr i="1" lang="en"/>
              <a:t>P. destructans</a:t>
            </a:r>
            <a:r>
              <a:rPr lang="en"/>
              <a:t> on an initial large population size</a:t>
            </a:r>
            <a:endParaRPr/>
          </a:p>
        </p:txBody>
      </p:sp>
      <p:sp>
        <p:nvSpPr>
          <p:cNvPr id="115" name="Google Shape;115;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6" name="Google Shape;116;p21"/>
          <p:cNvPicPr preferRelativeResize="0"/>
          <p:nvPr/>
        </p:nvPicPr>
        <p:blipFill>
          <a:blip r:embed="rId3">
            <a:alphaModFix/>
          </a:blip>
          <a:stretch>
            <a:fillRect/>
          </a:stretch>
        </p:blipFill>
        <p:spPr>
          <a:xfrm>
            <a:off x="0" y="572700"/>
            <a:ext cx="9144000" cy="4494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